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4" r:id="rId3"/>
    <p:sldId id="269" r:id="rId4"/>
    <p:sldId id="262" r:id="rId5"/>
    <p:sldId id="282" r:id="rId6"/>
    <p:sldId id="283" r:id="rId7"/>
    <p:sldId id="267" r:id="rId8"/>
    <p:sldId id="270" r:id="rId9"/>
    <p:sldId id="271" r:id="rId10"/>
    <p:sldId id="272" r:id="rId11"/>
    <p:sldId id="273" r:id="rId12"/>
    <p:sldId id="275" r:id="rId13"/>
    <p:sldId id="274" r:id="rId14"/>
    <p:sldId id="276" r:id="rId15"/>
    <p:sldId id="277" r:id="rId16"/>
    <p:sldId id="280" r:id="rId17"/>
    <p:sldId id="278" r:id="rId18"/>
    <p:sldId id="279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9"/>
    <p:restoredTop sz="94421"/>
  </p:normalViewPr>
  <p:slideViewPr>
    <p:cSldViewPr snapToGrid="0" snapToObjects="1">
      <p:cViewPr>
        <p:scale>
          <a:sx n="80" d="100"/>
          <a:sy n="80" d="100"/>
        </p:scale>
        <p:origin x="-50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3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3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proffesorwebster\Desktop\Conferences\Hearing%20Glasgow%202017\Audible%20rang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2939392"/>
        <c:axId val="79415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Sheet1!$A$14:$A$29</c15:sqref>
                        </c15:formulaRef>
                      </c:ext>
                    </c:extLst>
                    <c:strCache>
                      <c:ptCount val="16"/>
                      <c:pt idx="0">
                        <c:v>Dolphin</c:v>
                      </c:pt>
                      <c:pt idx="1">
                        <c:v>Whale</c:v>
                      </c:pt>
                      <c:pt idx="3">
                        <c:v>Chicken </c:v>
                      </c:pt>
                      <c:pt idx="4">
                        <c:v>Canary</c:v>
                      </c:pt>
                      <c:pt idx="6">
                        <c:v>Little brown bat</c:v>
                      </c:pt>
                      <c:pt idx="7">
                        <c:v>Elephant</c:v>
                      </c:pt>
                      <c:pt idx="8">
                        <c:v>Horse</c:v>
                      </c:pt>
                      <c:pt idx="9">
                        <c:v>Sheep</c:v>
                      </c:pt>
                      <c:pt idx="10">
                        <c:v>Dog</c:v>
                      </c:pt>
                      <c:pt idx="11">
                        <c:v>Cat</c:v>
                      </c:pt>
                      <c:pt idx="12">
                        <c:v>Rat </c:v>
                      </c:pt>
                      <c:pt idx="13">
                        <c:v>Mouse</c:v>
                      </c:pt>
                      <c:pt idx="15">
                        <c:v>Human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Sheet1!$B$14:$B$29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150.0</c:v>
                      </c:pt>
                      <c:pt idx="1">
                        <c:v>1000.0</c:v>
                      </c:pt>
                      <c:pt idx="3">
                        <c:v>125.0</c:v>
                      </c:pt>
                      <c:pt idx="4">
                        <c:v>250.0</c:v>
                      </c:pt>
                      <c:pt idx="6">
                        <c:v>10.0</c:v>
                      </c:pt>
                      <c:pt idx="7">
                        <c:v>17.0</c:v>
                      </c:pt>
                      <c:pt idx="8">
                        <c:v>55.0</c:v>
                      </c:pt>
                      <c:pt idx="9">
                        <c:v>125.0</c:v>
                      </c:pt>
                      <c:pt idx="10">
                        <c:v>64.0</c:v>
                      </c:pt>
                      <c:pt idx="11">
                        <c:v>55.0</c:v>
                      </c:pt>
                      <c:pt idx="12">
                        <c:v>530.0</c:v>
                      </c:pt>
                      <c:pt idx="13">
                        <c:v>900.0</c:v>
                      </c:pt>
                      <c:pt idx="15">
                        <c:v>30.0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72939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15936"/>
        <c:crosses val="autoZero"/>
        <c:auto val="1"/>
        <c:lblAlgn val="ctr"/>
        <c:lblOffset val="100"/>
        <c:noMultiLvlLbl val="0"/>
      </c:catAx>
      <c:valAx>
        <c:axId val="7941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3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9DE31-54F7-3A4B-AD42-AC2B39D9F41E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4BD15-4F78-144F-B918-8931DFB7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32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5AF2C-1591-4C40-853D-0188B9B5F512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88547-F417-5F44-B700-2C8790958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3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88547-F417-5F44-B700-2C87909580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4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6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1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8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8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0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5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9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4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D972F-163A-064B-A36F-1EBE27508A8F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581C-2CD9-B74F-A269-57F88A09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2.xlsx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243" y="422111"/>
            <a:ext cx="7718854" cy="149516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Hearing and listening, survival and satisfaction in sentient animals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8012" y="2094227"/>
            <a:ext cx="3929448" cy="155695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John Webster</a:t>
            </a:r>
          </a:p>
          <a:p>
            <a:r>
              <a:rPr lang="en-US" sz="2800" b="1" dirty="0" smtClean="0"/>
              <a:t>Professor Emeritus,</a:t>
            </a:r>
          </a:p>
          <a:p>
            <a:r>
              <a:rPr lang="en-US" sz="2800" b="1" dirty="0" smtClean="0"/>
              <a:t> University of Bristol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050" y="2383267"/>
            <a:ext cx="1656835" cy="1995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22" y="893814"/>
            <a:ext cx="2818888" cy="2637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174" y="3167609"/>
            <a:ext cx="2472139" cy="181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855" y="4075348"/>
            <a:ext cx="4106561" cy="244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498" y="4075348"/>
            <a:ext cx="3908853" cy="2324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313" y="4134748"/>
            <a:ext cx="4106561" cy="24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Prey  location: owls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147" y="2164290"/>
            <a:ext cx="5496653" cy="4397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1" y="2164290"/>
            <a:ext cx="4258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Owls with asymmetrically placed ears can calculate elevation and horizontal angle of a sound source (e.g. mouse)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09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6" y="1076325"/>
            <a:ext cx="4038600" cy="12604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Prey location: bats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600112"/>
            <a:ext cx="6028266" cy="5942149"/>
          </a:xfrm>
        </p:spPr>
      </p:pic>
    </p:spTree>
    <p:extLst>
      <p:ext uri="{BB962C8B-B14F-4D97-AF65-F5344CB8AC3E}">
        <p14:creationId xmlns:p14="http://schemas.microsoft.com/office/powerpoint/2010/main" val="2608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97800" cy="1460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Echolocation: whales and dolphins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7" y="2587626"/>
            <a:ext cx="4902200" cy="2610908"/>
          </a:xfrm>
        </p:spPr>
        <p:txBody>
          <a:bodyPr>
            <a:normAutofit/>
          </a:bodyPr>
          <a:lstStyle/>
          <a:p>
            <a:r>
              <a:rPr lang="en-US" dirty="0" smtClean="0"/>
              <a:t>Clicks in the (human) audio-frequency to locate prey, depth of water, holes in the ice etc. </a:t>
            </a:r>
          </a:p>
          <a:p>
            <a:r>
              <a:rPr lang="en-US" dirty="0" smtClean="0"/>
              <a:t>(distinct from “singing”)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1825625"/>
            <a:ext cx="5003800" cy="38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Prey </a:t>
            </a:r>
            <a:r>
              <a:rPr lang="en-US" sz="3600" b="1" dirty="0" err="1" smtClean="0"/>
              <a:t>behaviour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Alarm calls</a:t>
            </a:r>
          </a:p>
          <a:p>
            <a:pPr lvl="1"/>
            <a:r>
              <a:rPr lang="en-US" dirty="0" smtClean="0"/>
              <a:t>More warning than fear </a:t>
            </a:r>
            <a:r>
              <a:rPr lang="mr-IN" dirty="0" smtClean="0"/>
              <a:t>–</a:t>
            </a:r>
            <a:r>
              <a:rPr lang="en-US" dirty="0" smtClean="0"/>
              <a:t> promote safety of family/social group</a:t>
            </a:r>
          </a:p>
          <a:p>
            <a:pPr lvl="1"/>
            <a:r>
              <a:rPr lang="en-US" dirty="0" smtClean="0"/>
              <a:t>Chimpanzees, </a:t>
            </a:r>
            <a:r>
              <a:rPr lang="en-US" dirty="0" err="1" smtClean="0"/>
              <a:t>vervet</a:t>
            </a:r>
            <a:r>
              <a:rPr lang="en-US" dirty="0" smtClean="0"/>
              <a:t> monkeys (and domestic hens) have threat-specific sounds</a:t>
            </a:r>
          </a:p>
          <a:p>
            <a:pPr lvl="3"/>
            <a:r>
              <a:rPr lang="en-US" sz="2400" dirty="0" smtClean="0"/>
              <a:t>snake </a:t>
            </a:r>
            <a:r>
              <a:rPr lang="mr-IN" sz="2400" dirty="0" smtClean="0"/>
              <a:t>–</a:t>
            </a:r>
            <a:r>
              <a:rPr lang="en-GB" sz="2400" dirty="0" smtClean="0"/>
              <a:t> </a:t>
            </a:r>
            <a:r>
              <a:rPr lang="en-US" sz="2400" dirty="0" smtClean="0"/>
              <a:t>look down, eagle </a:t>
            </a:r>
            <a:r>
              <a:rPr lang="mr-IN" sz="2400" dirty="0" smtClean="0"/>
              <a:t>–</a:t>
            </a:r>
            <a:r>
              <a:rPr lang="en-US" sz="2400" dirty="0" smtClean="0"/>
              <a:t>look up</a:t>
            </a:r>
          </a:p>
          <a:p>
            <a:r>
              <a:rPr lang="en-US" dirty="0" smtClean="0"/>
              <a:t>“Secret messaging”</a:t>
            </a:r>
          </a:p>
          <a:p>
            <a:pPr lvl="1"/>
            <a:r>
              <a:rPr lang="en-US" dirty="0" smtClean="0"/>
              <a:t>Mice communicate alarm calls in ultrasound (audible to cats?)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success: 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Survival and security </a:t>
            </a:r>
            <a:r>
              <a:rPr lang="mr-IN" sz="2400" dirty="0" smtClean="0"/>
              <a:t>–</a:t>
            </a:r>
            <a:r>
              <a:rPr lang="en-US" sz="2400" dirty="0" smtClean="0"/>
              <a:t> eat and be not eaten</a:t>
            </a:r>
          </a:p>
          <a:p>
            <a:pPr lvl="1"/>
            <a:r>
              <a:rPr lang="en-US" dirty="0" smtClean="0"/>
              <a:t>Predators </a:t>
            </a:r>
            <a:r>
              <a:rPr lang="mr-IN" dirty="0" smtClean="0"/>
              <a:t>–</a:t>
            </a:r>
            <a:r>
              <a:rPr lang="en-US" dirty="0" smtClean="0"/>
              <a:t> prey location</a:t>
            </a:r>
          </a:p>
          <a:p>
            <a:pPr lvl="1"/>
            <a:r>
              <a:rPr lang="en-US" dirty="0" smtClean="0"/>
              <a:t>Prey </a:t>
            </a:r>
            <a:r>
              <a:rPr lang="mr-IN" dirty="0" smtClean="0"/>
              <a:t>–</a:t>
            </a:r>
            <a:r>
              <a:rPr lang="en-US" dirty="0" smtClean="0"/>
              <a:t> alarm calls, “secret messaging”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Reproduction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Mating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Bonding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Child rearing</a:t>
            </a:r>
          </a:p>
          <a:p>
            <a:r>
              <a:rPr lang="en-US" dirty="0" smtClean="0"/>
              <a:t>Social communication</a:t>
            </a:r>
          </a:p>
          <a:p>
            <a:pPr lvl="1"/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Companionship</a:t>
            </a:r>
          </a:p>
          <a:p>
            <a:pPr lvl="1"/>
            <a:r>
              <a:rPr lang="en-US" dirty="0" smtClean="0"/>
              <a:t>“Pleasure?”</a:t>
            </a:r>
          </a:p>
        </p:txBody>
      </p:sp>
    </p:spTree>
    <p:extLst>
      <p:ext uri="{BB962C8B-B14F-4D97-AF65-F5344CB8AC3E}">
        <p14:creationId xmlns:p14="http://schemas.microsoft.com/office/powerpoint/2010/main" val="13154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2562726" cy="96637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Bird song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653" y="1633118"/>
            <a:ext cx="6396788" cy="4687471"/>
          </a:xfrm>
        </p:spPr>
        <p:txBody>
          <a:bodyPr>
            <a:normAutofit/>
          </a:bodyPr>
          <a:lstStyle/>
          <a:p>
            <a:r>
              <a:rPr lang="en-US" dirty="0" smtClean="0"/>
              <a:t>Mating</a:t>
            </a:r>
          </a:p>
          <a:p>
            <a:pPr lvl="1"/>
            <a:r>
              <a:rPr lang="en-US" sz="2000" dirty="0" smtClean="0"/>
              <a:t>Sexual selection:  attracting females and competition with other males</a:t>
            </a:r>
          </a:p>
          <a:p>
            <a:pPr lvl="2"/>
            <a:r>
              <a:rPr lang="en-US" dirty="0" smtClean="0"/>
              <a:t>in temperate zones with predictable breeding seasons, males sing (mostly). In tropical and desert zones both sexes sing. </a:t>
            </a:r>
          </a:p>
          <a:p>
            <a:r>
              <a:rPr lang="en-US" dirty="0" smtClean="0"/>
              <a:t>Bonding</a:t>
            </a:r>
          </a:p>
          <a:p>
            <a:pPr lvl="1"/>
            <a:r>
              <a:rPr lang="en-US" sz="2000" dirty="0" smtClean="0"/>
              <a:t>”</a:t>
            </a:r>
            <a:r>
              <a:rPr lang="en-US" sz="2000" dirty="0" err="1" smtClean="0"/>
              <a:t>Duetting</a:t>
            </a:r>
            <a:r>
              <a:rPr lang="en-US" sz="2000" dirty="0" smtClean="0"/>
              <a:t>” strengthens bonds and increases reproductive </a:t>
            </a:r>
            <a:r>
              <a:rPr lang="en-US" sz="2000" dirty="0"/>
              <a:t>success:  (quail, some owls) </a:t>
            </a:r>
            <a:endParaRPr lang="en-US" sz="2000" dirty="0" smtClean="0"/>
          </a:p>
          <a:p>
            <a:r>
              <a:rPr lang="en-US" dirty="0" smtClean="0"/>
              <a:t>Child rearing</a:t>
            </a:r>
          </a:p>
          <a:p>
            <a:pPr lvl="1"/>
            <a:r>
              <a:rPr lang="en-US" sz="2000" dirty="0" smtClean="0"/>
              <a:t>Father birds teach their offspring to sing (which is how they can acquire regional accents)</a:t>
            </a: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074" y="812403"/>
            <a:ext cx="4189663" cy="2505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441" y="3724628"/>
            <a:ext cx="3737812" cy="24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mating calls.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74" y="1690688"/>
            <a:ext cx="5308599" cy="1913466"/>
          </a:xfrm>
        </p:spPr>
        <p:txBody>
          <a:bodyPr/>
          <a:lstStyle/>
          <a:p>
            <a:r>
              <a:rPr lang="en-US" dirty="0" smtClean="0"/>
              <a:t>Singing whales</a:t>
            </a:r>
          </a:p>
          <a:p>
            <a:r>
              <a:rPr lang="en-US" dirty="0" smtClean="0"/>
              <a:t>Rutting and </a:t>
            </a:r>
            <a:r>
              <a:rPr lang="en-US" dirty="0" err="1" smtClean="0"/>
              <a:t>lecking</a:t>
            </a:r>
            <a:r>
              <a:rPr lang="en-US" dirty="0" smtClean="0"/>
              <a:t> in stags</a:t>
            </a:r>
          </a:p>
          <a:p>
            <a:r>
              <a:rPr lang="en-US" dirty="0" smtClean="0"/>
              <a:t>“Bulling” calls by cows in </a:t>
            </a:r>
            <a:r>
              <a:rPr lang="en-US" dirty="0" err="1" smtClean="0"/>
              <a:t>oestrus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573" y="1354667"/>
            <a:ext cx="4488627" cy="293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067" y="3604154"/>
            <a:ext cx="3767666" cy="27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Parent/offspring communication</a:t>
            </a:r>
            <a:br>
              <a:rPr lang="en-US" sz="3600" dirty="0" smtClean="0"/>
            </a:br>
            <a:r>
              <a:rPr lang="en-US" sz="3600" dirty="0"/>
              <a:t>	</a:t>
            </a:r>
            <a:r>
              <a:rPr lang="en-US" sz="3200" i="1" dirty="0" smtClean="0"/>
              <a:t>“keep safe and don’t get lost”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366" y="2384425"/>
            <a:ext cx="9965267" cy="235690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Distinctive alarm calls in birds: Parents </a:t>
            </a:r>
            <a:r>
              <a:rPr lang="en-US" dirty="0"/>
              <a:t>introduce chicks to alarm calls while still in the </a:t>
            </a:r>
            <a:r>
              <a:rPr lang="en-US" dirty="0" smtClean="0"/>
              <a:t>egg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Dolphins have “signature whistles”</a:t>
            </a:r>
            <a:endParaRPr lang="en-US" dirty="0"/>
          </a:p>
          <a:p>
            <a:r>
              <a:rPr lang="en-US" sz="2400" dirty="0" smtClean="0"/>
              <a:t>Ewes can </a:t>
            </a:r>
            <a:r>
              <a:rPr lang="en-US" sz="2400" dirty="0" err="1" smtClean="0"/>
              <a:t>recognise</a:t>
            </a:r>
            <a:r>
              <a:rPr lang="en-US" sz="2400" dirty="0" smtClean="0"/>
              <a:t> their lambs by sound (</a:t>
            </a:r>
            <a:r>
              <a:rPr lang="en-US" sz="2400" dirty="0"/>
              <a:t>a</a:t>
            </a:r>
            <a:r>
              <a:rPr lang="en-US" sz="2400" dirty="0" smtClean="0"/>
              <a:t>nd sight) among &gt;200 others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50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Social communication </a:t>
            </a:r>
            <a:r>
              <a:rPr lang="en-US" sz="3200" dirty="0" smtClean="0"/>
              <a:t>(</a:t>
            </a:r>
            <a:r>
              <a:rPr lang="en-US" sz="3200" i="1" dirty="0" smtClean="0"/>
              <a:t>outside the immediate family)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19267" cy="3085042"/>
          </a:xfrm>
        </p:spPr>
        <p:txBody>
          <a:bodyPr/>
          <a:lstStyle/>
          <a:p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Alarm calls (primates)</a:t>
            </a:r>
          </a:p>
          <a:p>
            <a:r>
              <a:rPr lang="en-US" dirty="0" smtClean="0"/>
              <a:t>Companionship</a:t>
            </a:r>
          </a:p>
          <a:p>
            <a:pPr lvl="1"/>
            <a:r>
              <a:rPr lang="en-US" dirty="0" smtClean="0"/>
              <a:t>Wolf calls (extended families)</a:t>
            </a:r>
          </a:p>
          <a:p>
            <a:r>
              <a:rPr lang="en-US" dirty="0" smtClean="0"/>
              <a:t>Pleasure</a:t>
            </a:r>
          </a:p>
          <a:p>
            <a:pPr lvl="1"/>
            <a:r>
              <a:rPr lang="en-US" dirty="0" smtClean="0"/>
              <a:t>Cello and the nightingale?</a:t>
            </a:r>
          </a:p>
          <a:p>
            <a:pPr lvl="1"/>
            <a:r>
              <a:rPr lang="en-US" dirty="0" smtClean="0"/>
              <a:t>Why do cats purr?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183" y="4190664"/>
            <a:ext cx="4112698" cy="2482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367" y="1690687"/>
            <a:ext cx="4225348" cy="23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613400" cy="112500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Summary and conclusions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201" y="1490134"/>
            <a:ext cx="9821332" cy="2827867"/>
          </a:xfrm>
        </p:spPr>
        <p:txBody>
          <a:bodyPr/>
          <a:lstStyle/>
          <a:p>
            <a:r>
              <a:rPr lang="en-US" sz="2400" dirty="0" smtClean="0"/>
              <a:t>Sentient animals selectively listen to the sounds that they identify as important</a:t>
            </a:r>
            <a:r>
              <a:rPr lang="en-US" sz="2400" dirty="0"/>
              <a:t> </a:t>
            </a:r>
            <a:r>
              <a:rPr lang="en-US" sz="2400" dirty="0" smtClean="0"/>
              <a:t>because they convey information relevant to their needs to achieve security, satisfaction and reproductive success.</a:t>
            </a:r>
          </a:p>
          <a:p>
            <a:r>
              <a:rPr lang="en-US" sz="2400" dirty="0" smtClean="0"/>
              <a:t>Clear </a:t>
            </a:r>
            <a:r>
              <a:rPr lang="en-US" sz="2400" dirty="0"/>
              <a:t>evidence that sentient animals express signs of </a:t>
            </a:r>
            <a:r>
              <a:rPr lang="en-US" sz="2400" dirty="0" smtClean="0"/>
              <a:t>pleasure</a:t>
            </a:r>
          </a:p>
          <a:p>
            <a:pPr lvl="1"/>
            <a:r>
              <a:rPr lang="en-US" dirty="0" smtClean="0"/>
              <a:t>But can they enjoy music?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4" y="3683000"/>
            <a:ext cx="4766338" cy="29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Sound: definitions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”If a tree falls in the forest does it make a sound if there is nobody there to hear?”</a:t>
            </a:r>
            <a:endParaRPr lang="en-US" dirty="0"/>
          </a:p>
          <a:p>
            <a:r>
              <a:rPr lang="en-US" dirty="0" smtClean="0"/>
              <a:t>Physical</a:t>
            </a:r>
          </a:p>
          <a:p>
            <a:pPr lvl="1"/>
            <a:r>
              <a:rPr lang="en-GB" dirty="0"/>
              <a:t>Oscillation in pressure, particle displacement, particle velocity, etc., propagated in a medium (i.e. air, water, solids</a:t>
            </a:r>
            <a:r>
              <a:rPr lang="en-GB" dirty="0" smtClean="0"/>
              <a:t>) </a:t>
            </a:r>
            <a:r>
              <a:rPr lang="en-GB" b="1" i="1" dirty="0" smtClean="0"/>
              <a:t>i.e. YES</a:t>
            </a:r>
            <a:endParaRPr lang="en-US" dirty="0" smtClean="0"/>
          </a:p>
          <a:p>
            <a:r>
              <a:rPr lang="en-US" dirty="0" smtClean="0"/>
              <a:t>Physiological</a:t>
            </a:r>
          </a:p>
          <a:p>
            <a:pPr lvl="1"/>
            <a:r>
              <a:rPr lang="en-GB" dirty="0"/>
              <a:t>Auditory sensation evoked by the oscillation described </a:t>
            </a:r>
            <a:r>
              <a:rPr lang="en-GB" dirty="0" smtClean="0"/>
              <a:t>above: </a:t>
            </a:r>
            <a:r>
              <a:rPr lang="en-GB" b="1" i="1" dirty="0" smtClean="0"/>
              <a:t>i.e. NO</a:t>
            </a:r>
            <a:endParaRPr lang="en-GB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2827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Lower limits to audio frequency range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11338"/>
              </p:ext>
            </p:extLst>
          </p:nvPr>
        </p:nvGraphicFramePr>
        <p:xfrm>
          <a:off x="1744133" y="1642147"/>
          <a:ext cx="8432800" cy="5083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Worksheet" r:id="rId4" imgW="4572000" imgH="2755900" progId="Excel.Sheet.12">
                  <p:embed/>
                </p:oleObj>
              </mc:Choice>
              <mc:Fallback>
                <p:oleObj name="Worksheet" r:id="rId4" imgW="4572000" imgH="2755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4133" y="1642147"/>
                        <a:ext cx="8432800" cy="5083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90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348663" cy="533233"/>
          </a:xfrm>
        </p:spPr>
        <p:txBody>
          <a:bodyPr>
            <a:noAutofit/>
          </a:bodyPr>
          <a:lstStyle/>
          <a:p>
            <a:r>
              <a:rPr lang="en-US" sz="2800" dirty="0" smtClean="0"/>
              <a:t>Upper limits to audio frequency range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934391"/>
              </p:ext>
            </p:extLst>
          </p:nvPr>
        </p:nvGraphicFramePr>
        <p:xfrm>
          <a:off x="529281" y="123250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988063"/>
              </p:ext>
            </p:extLst>
          </p:nvPr>
        </p:nvGraphicFramePr>
        <p:xfrm>
          <a:off x="1519881" y="1232501"/>
          <a:ext cx="8263724" cy="4958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Worksheet" r:id="rId5" imgW="4572000" imgH="2743200" progId="Excel.Sheet.12">
                  <p:embed/>
                </p:oleObj>
              </mc:Choice>
              <mc:Fallback>
                <p:oleObj name="Worksheet" r:id="rId5" imgW="4572000" imgH="2743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9881" y="1232501"/>
                        <a:ext cx="8263724" cy="4958234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  <a:alpha val="2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Darwinian fitness</a:t>
            </a:r>
            <a:r>
              <a:rPr lang="en-US" sz="3600" dirty="0" smtClean="0"/>
              <a:t>: </a:t>
            </a:r>
            <a:r>
              <a:rPr lang="en-US" sz="3200" dirty="0" smtClean="0"/>
              <a:t>survival and successful reproduction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621" y="1392488"/>
            <a:ext cx="10515600" cy="4351338"/>
          </a:xfrm>
        </p:spPr>
        <p:txBody>
          <a:bodyPr/>
          <a:lstStyle/>
          <a:p>
            <a:r>
              <a:rPr lang="en-US" i="1" dirty="0" smtClean="0"/>
              <a:t>Achieved through </a:t>
            </a:r>
            <a:r>
              <a:rPr lang="en-US" i="1" dirty="0" err="1" smtClean="0"/>
              <a:t>behaviour</a:t>
            </a:r>
            <a:r>
              <a:rPr lang="en-US" i="1" dirty="0" smtClean="0"/>
              <a:t> appropriate to the phenotype.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463" y="2693638"/>
            <a:ext cx="3272590" cy="2439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42" y="3094690"/>
            <a:ext cx="4794254" cy="3483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0484" y="5552736"/>
            <a:ext cx="208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House mouse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21054" y="2256386"/>
            <a:ext cx="224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Musk ox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9704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Animal communication by sound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 identify a specific individual or location</a:t>
            </a:r>
          </a:p>
          <a:p>
            <a:r>
              <a:rPr lang="en-US" dirty="0"/>
              <a:t>t</a:t>
            </a:r>
            <a:r>
              <a:rPr lang="en-US" dirty="0" smtClean="0"/>
              <a:t>o locate the specific individual or individuals to whom a message is to be conveyed</a:t>
            </a:r>
          </a:p>
          <a:p>
            <a:r>
              <a:rPr lang="en-US" dirty="0"/>
              <a:t>t</a:t>
            </a:r>
            <a:r>
              <a:rPr lang="en-US" dirty="0" smtClean="0"/>
              <a:t>o convey a specific message</a:t>
            </a:r>
          </a:p>
          <a:p>
            <a:r>
              <a:rPr lang="en-US" dirty="0" smtClean="0"/>
              <a:t>to avoid, where possible, alerting predators.</a:t>
            </a:r>
          </a:p>
          <a:p>
            <a:endParaRPr lang="en-US" dirty="0"/>
          </a:p>
          <a:p>
            <a:r>
              <a:rPr lang="en-US" i="1" dirty="0" smtClean="0"/>
              <a:t>(language seldom, if ever, necessary)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35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 using tools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33" y="1879600"/>
            <a:ext cx="7704667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”</a:t>
            </a:r>
            <a:r>
              <a:rPr lang="en-US" i="1" dirty="0" smtClean="0"/>
              <a:t>What is important? </a:t>
            </a:r>
            <a:r>
              <a:rPr lang="en-US" dirty="0" smtClean="0"/>
              <a:t>” </a:t>
            </a:r>
            <a:r>
              <a:rPr lang="mr-IN" dirty="0" smtClean="0"/>
              <a:t>–</a:t>
            </a:r>
            <a:r>
              <a:rPr lang="en-US" dirty="0" smtClean="0"/>
              <a:t> priorities for fitness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44132" y="1690685"/>
            <a:ext cx="9340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 smtClean="0">
                <a:latin typeface="Verdana" charset="0"/>
                <a:ea typeface="Cambria" charset="0"/>
                <a:cs typeface="Times New Roman" charset="0"/>
              </a:rPr>
              <a:t>Outcomes</a:t>
            </a:r>
          </a:p>
          <a:p>
            <a:pPr algn="just"/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 </a:t>
            </a:r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  - survival</a:t>
            </a:r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, </a:t>
            </a:r>
            <a:endParaRPr lang="en-GB" sz="2400" dirty="0" smtClean="0">
              <a:latin typeface="Verdana" charset="0"/>
              <a:ea typeface="Cambria" charset="0"/>
              <a:cs typeface="Times New Roman" charset="0"/>
            </a:endParaRPr>
          </a:p>
          <a:p>
            <a:pPr algn="just"/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 </a:t>
            </a:r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  - reproductive </a:t>
            </a:r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success, </a:t>
            </a:r>
            <a:endParaRPr lang="en-GB" sz="2400" dirty="0" smtClean="0">
              <a:latin typeface="Verdana" charset="0"/>
              <a:ea typeface="Cambria" charset="0"/>
              <a:cs typeface="Times New Roman" charset="0"/>
            </a:endParaRPr>
          </a:p>
          <a:p>
            <a:pPr algn="just"/>
            <a:endParaRPr lang="en-GB" sz="2400" dirty="0">
              <a:latin typeface="Verdana" charset="0"/>
              <a:ea typeface="Cambria" charset="0"/>
              <a:cs typeface="Times New Roman" charset="0"/>
            </a:endParaRPr>
          </a:p>
          <a:p>
            <a:pPr algn="just"/>
            <a:r>
              <a:rPr lang="en-GB" sz="2400" b="1" dirty="0" smtClean="0">
                <a:latin typeface="Verdana" charset="0"/>
                <a:ea typeface="Cambria" charset="0"/>
                <a:cs typeface="Times New Roman" charset="0"/>
              </a:rPr>
              <a:t>Motivation</a:t>
            </a:r>
          </a:p>
          <a:p>
            <a:pPr algn="just"/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    - survival (hunger, thirst, security)</a:t>
            </a:r>
          </a:p>
          <a:p>
            <a:pPr algn="just"/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 </a:t>
            </a:r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   - avoidance of pain and distress</a:t>
            </a:r>
          </a:p>
          <a:p>
            <a:pPr algn="just"/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 </a:t>
            </a:r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   - satisfaction</a:t>
            </a:r>
            <a:r>
              <a:rPr lang="en-GB" sz="2400" dirty="0">
                <a:latin typeface="Verdana" charset="0"/>
                <a:ea typeface="Cambria" charset="0"/>
                <a:cs typeface="Times New Roman" charset="0"/>
              </a:rPr>
              <a:t> </a:t>
            </a:r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(physical and mental wellbeing)</a:t>
            </a:r>
          </a:p>
          <a:p>
            <a:pPr algn="just"/>
            <a:r>
              <a:rPr lang="en-GB" sz="2400" dirty="0" smtClean="0">
                <a:latin typeface="Verdana" charset="0"/>
                <a:ea typeface="Cambria" charset="0"/>
                <a:cs typeface="Times New Roman" charset="0"/>
              </a:rPr>
              <a:t>    - (pleasure)</a:t>
            </a:r>
            <a:endParaRPr lang="en-GB" sz="2400" dirty="0">
              <a:effectLst/>
              <a:latin typeface="Verdana" charset="0"/>
              <a:ea typeface="Cambr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Strategies for success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0642601" cy="449050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Survival and security </a:t>
            </a:r>
            <a:r>
              <a:rPr lang="mr-IN" sz="2400" dirty="0" smtClean="0">
                <a:solidFill>
                  <a:srgbClr val="FF0000"/>
                </a:solidFill>
              </a:rPr>
              <a:t>–</a:t>
            </a:r>
            <a:r>
              <a:rPr lang="en-US" sz="2400" dirty="0" smtClean="0">
                <a:solidFill>
                  <a:srgbClr val="FF0000"/>
                </a:solidFill>
              </a:rPr>
              <a:t> eat and be not eaten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Predators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prey location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Prey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alarm calls, “secret messaging”</a:t>
            </a:r>
          </a:p>
          <a:p>
            <a:r>
              <a:rPr lang="en-US" dirty="0" smtClean="0"/>
              <a:t>Reproduction</a:t>
            </a:r>
          </a:p>
          <a:p>
            <a:pPr lvl="1"/>
            <a:r>
              <a:rPr lang="en-US" dirty="0" smtClean="0"/>
              <a:t>Mating</a:t>
            </a:r>
          </a:p>
          <a:p>
            <a:pPr lvl="1"/>
            <a:r>
              <a:rPr lang="en-US" dirty="0" smtClean="0"/>
              <a:t>Bonding</a:t>
            </a:r>
          </a:p>
          <a:p>
            <a:pPr lvl="1"/>
            <a:r>
              <a:rPr lang="en-US" dirty="0" smtClean="0"/>
              <a:t>Child rearing</a:t>
            </a:r>
          </a:p>
          <a:p>
            <a:r>
              <a:rPr lang="en-US" dirty="0" smtClean="0"/>
              <a:t>Social communication</a:t>
            </a:r>
          </a:p>
          <a:p>
            <a:pPr lvl="1"/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Companionship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19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9B47D597-FCC2-E34A-8A59-B23DF88A81D1}" vid="{01B6FC54-36E2-434F-97D9-54D75E3DF5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Hearing 2017</Template>
  <TotalTime>1968</TotalTime>
  <Words>616</Words>
  <Application>Microsoft Office PowerPoint</Application>
  <PresentationFormat>Custom</PresentationFormat>
  <Paragraphs>101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Worksheet</vt:lpstr>
      <vt:lpstr>Hearing and listening, survival and satisfaction in sentient animals</vt:lpstr>
      <vt:lpstr>Sound: definitions</vt:lpstr>
      <vt:lpstr>Lower limits to audio frequency range</vt:lpstr>
      <vt:lpstr>Upper limits to audio frequency range</vt:lpstr>
      <vt:lpstr>Darwinian fitness: survival and successful reproduction</vt:lpstr>
      <vt:lpstr>Animal communication by sound</vt:lpstr>
      <vt:lpstr>Crow using tools</vt:lpstr>
      <vt:lpstr>”What is important? ” – priorities for fitness</vt:lpstr>
      <vt:lpstr>Strategies for success</vt:lpstr>
      <vt:lpstr>Prey  location: owls</vt:lpstr>
      <vt:lpstr>Prey location: bats</vt:lpstr>
      <vt:lpstr>Echolocation: whales and dolphins</vt:lpstr>
      <vt:lpstr>Prey behaviour</vt:lpstr>
      <vt:lpstr>Strategies for success: 2.</vt:lpstr>
      <vt:lpstr>Bird song</vt:lpstr>
      <vt:lpstr>Other mating calls.</vt:lpstr>
      <vt:lpstr>Parent/offspring communication  “keep safe and don’t get lost”</vt:lpstr>
      <vt:lpstr>Social communication (outside the immediate family)</vt:lpstr>
      <vt:lpstr>Summary and 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and listening, survival and satisfaction in sentient animals</dc:title>
  <dc:creator>john webster</dc:creator>
  <cp:lastModifiedBy>uos</cp:lastModifiedBy>
  <cp:revision>59</cp:revision>
  <cp:lastPrinted>2017-05-15T17:37:30Z</cp:lastPrinted>
  <dcterms:created xsi:type="dcterms:W3CDTF">2017-03-22T10:54:23Z</dcterms:created>
  <dcterms:modified xsi:type="dcterms:W3CDTF">2017-05-22T13:29:00Z</dcterms:modified>
</cp:coreProperties>
</file>